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notesMasterIdLst>
    <p:notesMasterId r:id="rId17"/>
  </p:notesMasterIdLst>
  <p:sldIdLst>
    <p:sldId id="256" r:id="rId2"/>
    <p:sldId id="298" r:id="rId3"/>
    <p:sldId id="293" r:id="rId4"/>
    <p:sldId id="258" r:id="rId5"/>
    <p:sldId id="306" r:id="rId6"/>
    <p:sldId id="307" r:id="rId7"/>
    <p:sldId id="305" r:id="rId8"/>
    <p:sldId id="295" r:id="rId9"/>
    <p:sldId id="308" r:id="rId10"/>
    <p:sldId id="309" r:id="rId11"/>
    <p:sldId id="310" r:id="rId12"/>
    <p:sldId id="296" r:id="rId13"/>
    <p:sldId id="297" r:id="rId14"/>
    <p:sldId id="311" r:id="rId15"/>
    <p:sldId id="30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Schmitz" initials="MS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920"/>
    <a:srgbClr val="474746"/>
    <a:srgbClr val="777877"/>
    <a:srgbClr val="DCD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9" autoAdjust="0"/>
    <p:restoredTop sz="94647" autoAdjust="0"/>
  </p:normalViewPr>
  <p:slideViewPr>
    <p:cSldViewPr snapToGrid="0" snapToObjects="1">
      <p:cViewPr>
        <p:scale>
          <a:sx n="81" d="100"/>
          <a:sy n="81" d="100"/>
        </p:scale>
        <p:origin x="-4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95669-C0E1-442F-8664-54B946278C86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C449-599E-462C-B839-82710B5B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1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-Areo_ConceptImage_100dpi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7556" cy="3459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35" y="5859342"/>
            <a:ext cx="2180869" cy="9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4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4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ETH Packet Filtering part1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B-Areo_ConceptImage_100dpi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8161" cy="1078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72" y="6333671"/>
            <a:ext cx="1096488" cy="50255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470942" y="839060"/>
            <a:ext cx="6673058" cy="0"/>
          </a:xfrm>
          <a:prstGeom prst="line">
            <a:avLst/>
          </a:prstGeom>
          <a:ln>
            <a:solidFill>
              <a:srgbClr val="DCDF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38560" cy="4525963"/>
          </a:xfrm>
        </p:spPr>
        <p:txBody>
          <a:bodyPr/>
          <a:lstStyle>
            <a:lvl1pPr>
              <a:defRPr lang="en-US" sz="24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1pPr>
            <a:lvl2pPr>
              <a:defRPr lang="en-US" sz="20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2pPr>
            <a:lvl3pPr>
              <a:defRPr lang="en-US" sz="18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08160" y="137318"/>
            <a:ext cx="6278639" cy="803411"/>
          </a:xfrm>
        </p:spPr>
        <p:txBody>
          <a:bodyPr>
            <a:normAutofit/>
          </a:bodyPr>
          <a:lstStyle>
            <a:lvl1pPr algn="l">
              <a:defRPr lang="en-US" sz="2800" b="1" i="0" kern="1200" dirty="0">
                <a:solidFill>
                  <a:srgbClr val="CB39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6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6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17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5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B-Areo_ConceptImage_100dpi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8161" cy="107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4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9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3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BA27-A457-8848-9FA0-D269D0842A3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498202" y="4790364"/>
            <a:ext cx="6343931" cy="70153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6400" dirty="0">
                <a:solidFill>
                  <a:srgbClr val="CB3920"/>
                </a:solidFill>
              </a:rPr>
              <a:t>Advanced Network Tap </a:t>
            </a:r>
            <a:r>
              <a:rPr lang="en-US" sz="6400" dirty="0" smtClean="0">
                <a:solidFill>
                  <a:srgbClr val="CB3920"/>
                </a:solidFill>
              </a:rPr>
              <a:t>application for </a:t>
            </a:r>
            <a:endParaRPr lang="en-US" sz="6400" dirty="0">
              <a:solidFill>
                <a:srgbClr val="CB3920"/>
              </a:solidFill>
            </a:endParaRPr>
          </a:p>
          <a:p>
            <a:r>
              <a:rPr lang="en-US" sz="6400" dirty="0">
                <a:solidFill>
                  <a:srgbClr val="CB3920"/>
                </a:solidFill>
              </a:rPr>
              <a:t>Flight Test Instrumentation Systems</a:t>
            </a:r>
          </a:p>
          <a:p>
            <a:endParaRPr lang="en-US" sz="1300" dirty="0">
              <a:solidFill>
                <a:srgbClr val="CB392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498202" y="5491899"/>
            <a:ext cx="6343931" cy="662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77877"/>
                </a:solidFill>
              </a:rPr>
              <a:t>Øyvind Holmeide/Markus Schmitz</a:t>
            </a:r>
          </a:p>
          <a:p>
            <a:endParaRPr lang="en-US" dirty="0">
              <a:solidFill>
                <a:srgbClr val="777877"/>
              </a:solidFill>
            </a:endParaRPr>
          </a:p>
        </p:txBody>
      </p:sp>
      <p:pic>
        <p:nvPicPr>
          <p:cNvPr id="11" name="Picture 10" descr="CloudberryAERO_PrimaryConfig_RGB_Transp_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92" y="3669157"/>
            <a:ext cx="5865930" cy="1229151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498202" y="6232747"/>
            <a:ext cx="2533830" cy="345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777877"/>
                </a:solidFill>
              </a:rPr>
              <a:t>10/26/2015</a:t>
            </a:r>
            <a:endParaRPr lang="en-US" sz="1100" dirty="0">
              <a:solidFill>
                <a:srgbClr val="77787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35" y="5859342"/>
            <a:ext cx="2180869" cy="999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8265" y="5673616"/>
            <a:ext cx="154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74746"/>
                </a:solidFill>
                <a:latin typeface="Arial Narrow"/>
                <a:cs typeface="Arial Narrow"/>
              </a:rPr>
              <a:t>by</a:t>
            </a:r>
            <a:endParaRPr lang="en-US" sz="2000" dirty="0">
              <a:solidFill>
                <a:srgbClr val="474746"/>
              </a:solidFill>
              <a:latin typeface="Arial Narrow"/>
              <a:cs typeface="Arial Narro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09" y="1262209"/>
            <a:ext cx="2078406" cy="158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9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11502" y="1600200"/>
            <a:ext cx="7484257" cy="4525963"/>
          </a:xfrm>
        </p:spPr>
        <p:txBody>
          <a:bodyPr/>
          <a:lstStyle/>
          <a:p>
            <a:r>
              <a:rPr lang="en-US" dirty="0"/>
              <a:t>No Traffic flow back into the operational </a:t>
            </a:r>
            <a:r>
              <a:rPr lang="en-US" dirty="0" smtClean="0"/>
              <a:t>network, as</a:t>
            </a:r>
            <a:endParaRPr lang="en-US" dirty="0"/>
          </a:p>
          <a:p>
            <a:pPr lvl="1"/>
            <a:r>
              <a:rPr lang="en-US" sz="2400" dirty="0"/>
              <a:t>The mirror ports of the Inline Tap can receive data, but this data can only be sent to the CPU of the Inline Tap.</a:t>
            </a:r>
          </a:p>
          <a:p>
            <a:pPr lvl="1"/>
            <a:r>
              <a:rPr lang="en-US" sz="2400" dirty="0"/>
              <a:t>Therefore, data from the FTI system cannot flow back into the ONS system.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8" y="0"/>
            <a:ext cx="1142084" cy="8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11502" y="1600200"/>
            <a:ext cx="748425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Implementation </a:t>
            </a:r>
            <a:r>
              <a:rPr lang="en-US" dirty="0"/>
              <a:t>of IEEE1588 PTP Slave Clock or a NTP/SNTP client to use for time stamp generation at the tap </a:t>
            </a:r>
            <a:r>
              <a:rPr lang="en-US" dirty="0" smtClean="0"/>
              <a:t>level</a:t>
            </a:r>
            <a:endParaRPr lang="en-US" sz="1600" dirty="0"/>
          </a:p>
          <a:p>
            <a:r>
              <a:rPr lang="en-US" dirty="0"/>
              <a:t>Time Stamping of Mirrored Data </a:t>
            </a:r>
            <a:r>
              <a:rPr lang="en-US" dirty="0" smtClean="0"/>
              <a:t>critical </a:t>
            </a:r>
            <a:r>
              <a:rPr lang="en-US" dirty="0"/>
              <a:t>if </a:t>
            </a:r>
            <a:r>
              <a:rPr lang="en-US" dirty="0" smtClean="0"/>
              <a:t>tapped </a:t>
            </a:r>
            <a:r>
              <a:rPr lang="en-US" dirty="0"/>
              <a:t>data is not directly sent to a </a:t>
            </a:r>
            <a:r>
              <a:rPr lang="en-US" dirty="0" smtClean="0"/>
              <a:t>recorder</a:t>
            </a:r>
            <a:endParaRPr lang="en-US" sz="1600" dirty="0"/>
          </a:p>
          <a:p>
            <a:r>
              <a:rPr lang="en-US" dirty="0" smtClean="0"/>
              <a:t>Tapped </a:t>
            </a:r>
            <a:r>
              <a:rPr lang="en-US" dirty="0"/>
              <a:t>data </a:t>
            </a:r>
            <a:r>
              <a:rPr lang="en-US" dirty="0" smtClean="0"/>
              <a:t>should be time stamped as </a:t>
            </a:r>
            <a:r>
              <a:rPr lang="en-US" dirty="0"/>
              <a:t>close to the source as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Time </a:t>
            </a:r>
            <a:r>
              <a:rPr lang="en-US" dirty="0"/>
              <a:t>stamp </a:t>
            </a:r>
            <a:r>
              <a:rPr lang="en-US" dirty="0" smtClean="0"/>
              <a:t>inserted </a:t>
            </a:r>
            <a:r>
              <a:rPr lang="en-US" dirty="0"/>
              <a:t>by </a:t>
            </a:r>
            <a:r>
              <a:rPr lang="en-US" dirty="0" smtClean="0"/>
              <a:t>time </a:t>
            </a:r>
            <a:r>
              <a:rPr lang="en-US" dirty="0"/>
              <a:t>stamp </a:t>
            </a:r>
            <a:r>
              <a:rPr lang="en-US" dirty="0" smtClean="0"/>
              <a:t>module, </a:t>
            </a:r>
            <a:r>
              <a:rPr lang="en-US" dirty="0"/>
              <a:t>either in </a:t>
            </a:r>
            <a:r>
              <a:rPr lang="en-US" dirty="0" smtClean="0"/>
              <a:t>packet </a:t>
            </a:r>
            <a:r>
              <a:rPr lang="en-US" dirty="0"/>
              <a:t>header or in </a:t>
            </a:r>
            <a:r>
              <a:rPr lang="en-US" dirty="0" smtClean="0"/>
              <a:t>packet </a:t>
            </a:r>
            <a:r>
              <a:rPr lang="en-US" dirty="0"/>
              <a:t>payload.</a:t>
            </a:r>
            <a:endParaRPr lang="en-US" sz="1600" dirty="0"/>
          </a:p>
          <a:p>
            <a:r>
              <a:rPr lang="en-US" dirty="0" smtClean="0"/>
              <a:t>Preferably</a:t>
            </a:r>
            <a:r>
              <a:rPr lang="en-US" dirty="0"/>
              <a:t>, and before being inserted into the packet, the time stamp generated for a particular packet is adjusted for the propagation delay between the sending node and the network tap element.</a:t>
            </a:r>
            <a:endParaRPr lang="en-US" sz="16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</a:t>
            </a:r>
            <a:r>
              <a:rPr lang="en-US" dirty="0"/>
              <a:t>Stamping of Mirrored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8" y="0"/>
            <a:ext cx="1142084" cy="8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Z:\Sales\Marketing\OTN Creative Brand Elements\Cloudberry_IconSystem\Icons Only\CB-USA_Icon_Tim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27" y="4442271"/>
            <a:ext cx="1029218" cy="10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11502" y="1259000"/>
            <a:ext cx="7811810" cy="4486701"/>
          </a:xfrm>
        </p:spPr>
        <p:txBody>
          <a:bodyPr>
            <a:normAutofit/>
          </a:bodyPr>
          <a:lstStyle/>
          <a:p>
            <a:r>
              <a:rPr lang="en-US" dirty="0" smtClean="0"/>
              <a:t>Packet filtering based on e.g. VLAN id</a:t>
            </a:r>
          </a:p>
          <a:p>
            <a:r>
              <a:rPr lang="en-US" dirty="0" smtClean="0"/>
              <a:t>Bypass function to/from tap port 1 and tap port 2, </a:t>
            </a:r>
            <a:br>
              <a:rPr lang="en-US" dirty="0" smtClean="0"/>
            </a:br>
            <a:r>
              <a:rPr lang="en-US" dirty="0" smtClean="0"/>
              <a:t>where Bypass mode is entered if tap is:</a:t>
            </a:r>
          </a:p>
          <a:p>
            <a:pPr lvl="1"/>
            <a:r>
              <a:rPr lang="en-US" dirty="0" smtClean="0"/>
              <a:t>Without power</a:t>
            </a:r>
          </a:p>
          <a:p>
            <a:pPr lvl="1"/>
            <a:r>
              <a:rPr lang="en-US" dirty="0" smtClean="0"/>
              <a:t>Malfunction detected or BIT failed</a:t>
            </a:r>
          </a:p>
          <a:p>
            <a:r>
              <a:rPr lang="en-US" dirty="0" smtClean="0"/>
              <a:t>Time stamping of mirrored packets where </a:t>
            </a:r>
            <a:br>
              <a:rPr lang="en-US" dirty="0" smtClean="0"/>
            </a:br>
            <a:r>
              <a:rPr lang="en-US" dirty="0" smtClean="0"/>
              <a:t>the time stamps are inserted into the packets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Inline Tap Applications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14614">
            <a:off x="8042743" y="1130703"/>
            <a:ext cx="95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B3920"/>
                </a:solidFill>
              </a:rPr>
              <a:t>Patent </a:t>
            </a:r>
          </a:p>
          <a:p>
            <a:pPr algn="ctr"/>
            <a:r>
              <a:rPr lang="en-US" b="1" dirty="0" smtClean="0">
                <a:solidFill>
                  <a:srgbClr val="CB3920"/>
                </a:solidFill>
              </a:rPr>
              <a:t>pending</a:t>
            </a:r>
            <a:endParaRPr lang="en-US" b="1" dirty="0">
              <a:solidFill>
                <a:srgbClr val="CB392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57" y="4442271"/>
            <a:ext cx="1029219" cy="102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81" y="4442271"/>
            <a:ext cx="1080375" cy="107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8" y="0"/>
            <a:ext cx="1142084" cy="8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69" y="4597577"/>
            <a:ext cx="3685057" cy="15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197291" y="3357359"/>
            <a:ext cx="3794078" cy="0"/>
          </a:xfrm>
          <a:prstGeom prst="straightConnector1">
            <a:avLst/>
          </a:prstGeom>
          <a:ln w="38100">
            <a:solidFill>
              <a:srgbClr val="CB3920"/>
            </a:solidFill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59000"/>
            <a:ext cx="8138560" cy="1798099"/>
          </a:xfrm>
        </p:spPr>
        <p:txBody>
          <a:bodyPr>
            <a:normAutofit/>
          </a:bodyPr>
          <a:lstStyle/>
          <a:p>
            <a:r>
              <a:rPr lang="en-US" dirty="0" smtClean="0"/>
              <a:t>Inline Tap forward mirrored data to the End Point Tap</a:t>
            </a:r>
          </a:p>
          <a:p>
            <a:r>
              <a:rPr lang="en-US" dirty="0" smtClean="0"/>
              <a:t>End Point Tap filters the data with different filtering rules for the monitoring ports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Inline Tap + End Point Tap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14614">
            <a:off x="8042742" y="1130703"/>
            <a:ext cx="95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B3920"/>
                </a:solidFill>
              </a:rPr>
              <a:t>Patent </a:t>
            </a:r>
          </a:p>
          <a:p>
            <a:pPr algn="ctr"/>
            <a:r>
              <a:rPr lang="en-US" b="1" dirty="0" smtClean="0">
                <a:solidFill>
                  <a:srgbClr val="CB3920"/>
                </a:solidFill>
              </a:rPr>
              <a:t>pending</a:t>
            </a:r>
            <a:endParaRPr lang="en-US" b="1" dirty="0">
              <a:solidFill>
                <a:srgbClr val="CB392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5" y="2702261"/>
            <a:ext cx="2320119" cy="174691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575713" y="4285400"/>
            <a:ext cx="13648" cy="532262"/>
          </a:xfrm>
          <a:prstGeom prst="straightConnector1">
            <a:avLst/>
          </a:prstGeom>
          <a:ln w="38100">
            <a:solidFill>
              <a:srgbClr val="CB392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60897" y="4301320"/>
            <a:ext cx="13648" cy="532262"/>
          </a:xfrm>
          <a:prstGeom prst="straightConnector1">
            <a:avLst/>
          </a:prstGeom>
          <a:ln w="38100">
            <a:solidFill>
              <a:srgbClr val="CB392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45" y="6005011"/>
            <a:ext cx="3076596" cy="81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" y="4803993"/>
            <a:ext cx="1029219" cy="102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" y="5778738"/>
            <a:ext cx="1080375" cy="107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8" y="0"/>
            <a:ext cx="1142084" cy="8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11502" y="1600200"/>
            <a:ext cx="748425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Advanced Inline Network Tap, supports:</a:t>
            </a:r>
          </a:p>
          <a:p>
            <a:pPr lvl="1"/>
            <a:r>
              <a:rPr lang="en-US" sz="2400" dirty="0" smtClean="0"/>
              <a:t>No packet loss if separate ports are used for uplink and downlink</a:t>
            </a:r>
          </a:p>
          <a:p>
            <a:pPr lvl="1"/>
            <a:r>
              <a:rPr lang="en-US" sz="2400" dirty="0" smtClean="0"/>
              <a:t>Static latency</a:t>
            </a:r>
          </a:p>
          <a:p>
            <a:pPr lvl="1"/>
            <a:r>
              <a:rPr lang="en-US" sz="2400" dirty="0" smtClean="0"/>
              <a:t>BYPASS and TAP mode; i.e. Tap can be part of operational network</a:t>
            </a:r>
          </a:p>
          <a:p>
            <a:pPr lvl="1"/>
            <a:r>
              <a:rPr lang="en-US" sz="2400" dirty="0" smtClean="0"/>
              <a:t>Packet filtering</a:t>
            </a:r>
          </a:p>
          <a:p>
            <a:pPr lvl="1"/>
            <a:r>
              <a:rPr lang="en-US" sz="2400" dirty="0" smtClean="0"/>
              <a:t>Time stamping of mirrored packets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5" name="Picture 1" descr="Z:\Sales\Marketing\OTN Creative Brand Elements\Cloudberry_IconSystem\Icons Only\CB-USA_Icon_Tim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46" y="5250119"/>
            <a:ext cx="1029218" cy="10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95" y="5219205"/>
            <a:ext cx="1029219" cy="102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80" y="5213671"/>
            <a:ext cx="1028700" cy="102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8" y="0"/>
            <a:ext cx="1142084" cy="8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8" y="0"/>
            <a:ext cx="1142084" cy="8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157" y="1736678"/>
            <a:ext cx="6793367" cy="3321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Why network tap?</a:t>
            </a:r>
          </a:p>
          <a:p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Relevant when the operational network and mission network, (e.g. FTI) are two different networks</a:t>
            </a:r>
          </a:p>
          <a:p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Mission network shall not interfere with the o</a:t>
            </a: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perational network</a:t>
            </a:r>
          </a:p>
          <a:p>
            <a:r>
              <a:rPr lang="en-US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No need to </a:t>
            </a:r>
            <a:r>
              <a:rPr lang="fr-FR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duplicating/installing a specific FTI data acquisition system to receive this data</a:t>
            </a:r>
            <a:r>
              <a:rPr lang="en-US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taps</a:t>
            </a:r>
            <a:endParaRPr lang="en-US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60" y="5058552"/>
            <a:ext cx="4216574" cy="141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8" y="0"/>
            <a:ext cx="1142084" cy="8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68990" y="1600200"/>
            <a:ext cx="7626769" cy="4486701"/>
          </a:xfrm>
        </p:spPr>
        <p:txBody>
          <a:bodyPr>
            <a:normAutofit/>
          </a:bodyPr>
          <a:lstStyle/>
          <a:p>
            <a:r>
              <a:rPr lang="en-US" dirty="0" smtClean="0"/>
              <a:t>Tap filtering packets based on:</a:t>
            </a:r>
          </a:p>
          <a:p>
            <a:pPr lvl="1"/>
            <a:r>
              <a:rPr lang="en-US" dirty="0" smtClean="0"/>
              <a:t>Layer 2, MAC/VLAN</a:t>
            </a:r>
          </a:p>
          <a:p>
            <a:pPr lvl="1"/>
            <a:r>
              <a:rPr lang="en-US" dirty="0" smtClean="0"/>
              <a:t>Layer 3, IP addresses (source or destination)</a:t>
            </a:r>
          </a:p>
          <a:p>
            <a:pPr lvl="1"/>
            <a:r>
              <a:rPr lang="en-US" dirty="0" smtClean="0"/>
              <a:t>Layer 4, UDP port numbers</a:t>
            </a:r>
          </a:p>
          <a:p>
            <a:pPr lvl="1"/>
            <a:r>
              <a:rPr lang="en-US" dirty="0" smtClean="0"/>
              <a:t>Layer 7, Payload parameter.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89" y="4719210"/>
            <a:ext cx="961058" cy="108066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7F7F7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693839" y="4698738"/>
            <a:ext cx="1003517" cy="1121609"/>
            <a:chOff x="4865018" y="4731053"/>
            <a:chExt cx="1003517" cy="1121609"/>
          </a:xfrm>
        </p:grpSpPr>
        <p:sp>
          <p:nvSpPr>
            <p:cNvPr id="8" name="Rectangle 7"/>
            <p:cNvSpPr/>
            <p:nvPr/>
          </p:nvSpPr>
          <p:spPr>
            <a:xfrm>
              <a:off x="4913192" y="4771997"/>
              <a:ext cx="955343" cy="10806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018" y="4731053"/>
              <a:ext cx="96120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 descr="mac_filter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72" y="4706474"/>
            <a:ext cx="983776" cy="1106136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7F7F7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P_filter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48" y="4719542"/>
            <a:ext cx="956300" cy="10800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7F7F7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" y="5778738"/>
            <a:ext cx="1080375" cy="107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8" y="0"/>
            <a:ext cx="1142084" cy="8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60346" y="1600200"/>
            <a:ext cx="7535414" cy="4486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types of Ethernet Network Taps: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End Point Tap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Inline Tap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Network Taps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8" y="0"/>
            <a:ext cx="1142084" cy="8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8" y="5153386"/>
            <a:ext cx="2087194" cy="69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9" name="Elbow Connector 7178"/>
          <p:cNvCxnSpPr/>
          <p:nvPr/>
        </p:nvCxnSpPr>
        <p:spPr>
          <a:xfrm>
            <a:off x="3123261" y="4591427"/>
            <a:ext cx="1666648" cy="638928"/>
          </a:xfrm>
          <a:prstGeom prst="bentConnector3">
            <a:avLst>
              <a:gd name="adj1" fmla="val 657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86453" y="26479"/>
            <a:ext cx="5045434" cy="1107554"/>
          </a:xfrm>
        </p:spPr>
        <p:txBody>
          <a:bodyPr/>
          <a:lstStyle/>
          <a:p>
            <a:r>
              <a:rPr lang="en-US" dirty="0" smtClean="0"/>
              <a:t>End point Tap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580" y="2174205"/>
            <a:ext cx="1296144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Network element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432" y="3060055"/>
            <a:ext cx="1296144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Network element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5413" y="3897922"/>
            <a:ext cx="1296144" cy="64633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Network element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16858" y="2006104"/>
            <a:ext cx="1296144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Operational</a:t>
            </a:r>
            <a:endParaRPr lang="en-US" dirty="0"/>
          </a:p>
          <a:p>
            <a:pPr algn="ctr"/>
            <a:r>
              <a:rPr lang="en-US" dirty="0" smtClean="0"/>
              <a:t>Network switch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Connector 6"/>
          <p:cNvCxnSpPr>
            <a:stCxn id="5" idx="3"/>
          </p:cNvCxnSpPr>
          <p:nvPr/>
        </p:nvCxnSpPr>
        <p:spPr>
          <a:xfrm>
            <a:off x="1625724" y="2497371"/>
            <a:ext cx="99113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09576" y="3383221"/>
            <a:ext cx="997186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21557" y="4221088"/>
            <a:ext cx="99113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7173"/>
          <p:cNvSpPr/>
          <p:nvPr/>
        </p:nvSpPr>
        <p:spPr>
          <a:xfrm>
            <a:off x="3062858" y="3253013"/>
            <a:ext cx="281980" cy="225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052536" y="3270244"/>
            <a:ext cx="281980" cy="2259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62858" y="3253013"/>
            <a:ext cx="281980" cy="2259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313836" y="2384393"/>
            <a:ext cx="281980" cy="2259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313836" y="4108109"/>
            <a:ext cx="281980" cy="2259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313836" y="3253013"/>
            <a:ext cx="281980" cy="225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3926954" y="3478969"/>
            <a:ext cx="99113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51093" y="4910890"/>
            <a:ext cx="146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point Tap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9512" y="1340768"/>
            <a:ext cx="4464496" cy="357012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15616" y="1556792"/>
            <a:ext cx="215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Operational Network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474172" y="5354213"/>
            <a:ext cx="1296144" cy="64633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Monitoring device 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74172" y="4641062"/>
            <a:ext cx="1296144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Monitoring device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74172" y="3906149"/>
            <a:ext cx="1296144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Monitoring device 1</a:t>
            </a:r>
          </a:p>
        </p:txBody>
      </p:sp>
      <p:cxnSp>
        <p:nvCxnSpPr>
          <p:cNvPr id="28" name="Straight Arrow Connector 27"/>
          <p:cNvCxnSpPr>
            <a:endCxn id="27" idx="1"/>
          </p:cNvCxnSpPr>
          <p:nvPr/>
        </p:nvCxnSpPr>
        <p:spPr>
          <a:xfrm>
            <a:off x="6732240" y="4229315"/>
            <a:ext cx="7419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3"/>
          </p:cNvCxnSpPr>
          <p:nvPr/>
        </p:nvCxnSpPr>
        <p:spPr>
          <a:xfrm>
            <a:off x="6732240" y="4984882"/>
            <a:ext cx="741932" cy="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732240" y="5677378"/>
            <a:ext cx="74193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89909" y="3969219"/>
            <a:ext cx="1942331" cy="2031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CM1600</a:t>
            </a:r>
          </a:p>
          <a:p>
            <a:pPr algn="ctr"/>
            <a:r>
              <a:rPr lang="en-US" dirty="0" smtClean="0"/>
              <a:t>used as tap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8" y="0"/>
            <a:ext cx="1142084" cy="8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1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13889 -0.00185 L 0.19236 0.12755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627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445 0.00023 " pathEditMode="relative" ptsTypes="AA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13194 -0.00185 L 0.19305 -0.12431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36 0.12754 L 0.23246 0.14074 L 0.39132 0.14074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00659 0.17454 L 0.00659 0.27222 L 0.25521 0.27222 L 0.38159 0.12593 L 0.49132 0.12778 " pathEditMode="relative" rAng="0" ptsTypes="AAAA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1361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9236 0.00093 L 0.23055 0.01412 L 0.43055 0.01482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6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7.40741E-7 L 0.00573 0.17662 L 0.00573 0.27107 L 0.25243 0.27037 L 0.38159 0.23889 L 0.48993 0.23889 " pathEditMode="relative" rAng="0" ptsTypes="AAAAAA">
                                      <p:cBhvr>
                                        <p:cTn id="3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7" y="1354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9236 -0.12384 L 0.23229 -0.11042 L 0.4684 -0.11042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67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2.96296E-6 L 0.00573 0.17662 L 0.00573 0.27106 L 0.2467 0.26782 L 0.38281 0.33634 L 0.49115 0.33449 " pathEditMode="relative" rAng="0" ptsTypes="AAAAAA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4" grpId="1" animBg="1"/>
      <p:bldP spid="42" grpId="0" animBg="1"/>
      <p:bldP spid="42" grpId="1" animBg="1"/>
      <p:bldP spid="43" grpId="0" animBg="1"/>
      <p:bldP spid="43" grpId="1" animBg="1"/>
      <p:bldP spid="46" grpId="0" animBg="1"/>
      <p:bldP spid="46" grpId="1" animBg="1"/>
      <p:bldP spid="46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59808" y="1600200"/>
            <a:ext cx="7735951" cy="4486701"/>
          </a:xfrm>
        </p:spPr>
        <p:txBody>
          <a:bodyPr>
            <a:normAutofit/>
          </a:bodyPr>
          <a:lstStyle/>
          <a:p>
            <a:r>
              <a:rPr lang="en-US" dirty="0" smtClean="0"/>
              <a:t>Network Tap is part of the operational network</a:t>
            </a:r>
          </a:p>
          <a:p>
            <a:r>
              <a:rPr lang="en-US" dirty="0" smtClean="0"/>
              <a:t>One or two mirror ports</a:t>
            </a:r>
          </a:p>
          <a:p>
            <a:r>
              <a:rPr lang="en-US" dirty="0" smtClean="0"/>
              <a:t>Two mirror ports means:</a:t>
            </a:r>
          </a:p>
          <a:p>
            <a:pPr lvl="1"/>
            <a:r>
              <a:rPr lang="en-US" dirty="0" smtClean="0"/>
              <a:t>No packet loss</a:t>
            </a:r>
          </a:p>
          <a:p>
            <a:pPr lvl="1"/>
            <a:r>
              <a:rPr lang="en-US" dirty="0" smtClean="0"/>
              <a:t>Minimal latency through the tap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Tap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441837" y="4138696"/>
            <a:ext cx="5905500" cy="241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8" y="0"/>
            <a:ext cx="1142084" cy="8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961812" y="3369692"/>
            <a:ext cx="513046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Inline Tap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21652" y="3177409"/>
            <a:ext cx="8010788" cy="370991"/>
            <a:chOff x="521652" y="3177409"/>
            <a:chExt cx="8010788" cy="370991"/>
          </a:xfrm>
        </p:grpSpPr>
        <p:sp>
          <p:nvSpPr>
            <p:cNvPr id="6" name="TextBox 5"/>
            <p:cNvSpPr txBox="1"/>
            <p:nvPr/>
          </p:nvSpPr>
          <p:spPr>
            <a:xfrm>
              <a:off x="521652" y="3179068"/>
              <a:ext cx="1440160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End node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2280" y="3177409"/>
              <a:ext cx="1440160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Switch</a:t>
              </a:r>
              <a:endParaRPr lang="en-US" dirty="0"/>
            </a:p>
          </p:txBody>
        </p:sp>
      </p:grpSp>
      <p:sp>
        <p:nvSpPr>
          <p:cNvPr id="8218" name="TextBox 8217"/>
          <p:cNvSpPr txBox="1"/>
          <p:nvPr/>
        </p:nvSpPr>
        <p:spPr>
          <a:xfrm>
            <a:off x="458284" y="1412776"/>
            <a:ext cx="705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747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monitor the traffic sent to/from an End node?</a:t>
            </a:r>
            <a:endParaRPr lang="en-US" sz="2000" dirty="0">
              <a:solidFill>
                <a:srgbClr val="474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93979" y="3042855"/>
            <a:ext cx="648072" cy="437131"/>
            <a:chOff x="2193979" y="3042855"/>
            <a:chExt cx="648072" cy="437131"/>
          </a:xfrm>
        </p:grpSpPr>
        <p:sp>
          <p:nvSpPr>
            <p:cNvPr id="8216" name="Rectangle 8215"/>
            <p:cNvSpPr/>
            <p:nvPr/>
          </p:nvSpPr>
          <p:spPr>
            <a:xfrm>
              <a:off x="2262810" y="3241764"/>
              <a:ext cx="510411" cy="2382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20" name="Straight Arrow Connector 8219"/>
            <p:cNvCxnSpPr/>
            <p:nvPr/>
          </p:nvCxnSpPr>
          <p:spPr>
            <a:xfrm>
              <a:off x="2193979" y="3042855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14165" y="4154025"/>
            <a:ext cx="384370" cy="809809"/>
            <a:chOff x="4314165" y="4154025"/>
            <a:chExt cx="384370" cy="809809"/>
          </a:xfrm>
        </p:grpSpPr>
        <p:sp>
          <p:nvSpPr>
            <p:cNvPr id="63" name="Rectangle 62"/>
            <p:cNvSpPr/>
            <p:nvPr/>
          </p:nvSpPr>
          <p:spPr>
            <a:xfrm rot="5400000">
              <a:off x="4178070" y="4439819"/>
              <a:ext cx="510411" cy="2382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698535" y="4154025"/>
              <a:ext cx="0" cy="8098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3" name="Group 8222"/>
          <p:cNvGrpSpPr/>
          <p:nvPr/>
        </p:nvGrpSpPr>
        <p:grpSpPr>
          <a:xfrm>
            <a:off x="1961812" y="2627356"/>
            <a:ext cx="5130468" cy="3320183"/>
            <a:chOff x="1961812" y="2627356"/>
            <a:chExt cx="5130468" cy="3320183"/>
          </a:xfrm>
        </p:grpSpPr>
        <p:sp>
          <p:nvSpPr>
            <p:cNvPr id="56" name="TextBox 55"/>
            <p:cNvSpPr txBox="1"/>
            <p:nvPr/>
          </p:nvSpPr>
          <p:spPr>
            <a:xfrm>
              <a:off x="3209140" y="2627356"/>
              <a:ext cx="2448272" cy="14773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TAP Function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cxnSp>
          <p:nvCxnSpPr>
            <p:cNvPr id="57" name="Elbow Connector 56"/>
            <p:cNvCxnSpPr>
              <a:endCxn id="56" idx="1"/>
            </p:cNvCxnSpPr>
            <p:nvPr/>
          </p:nvCxnSpPr>
          <p:spPr>
            <a:xfrm flipV="1">
              <a:off x="1961812" y="3366020"/>
              <a:ext cx="1247328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>
              <a:off x="5657412" y="3360875"/>
              <a:ext cx="1434868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6" idx="2"/>
            </p:cNvCxnSpPr>
            <p:nvPr/>
          </p:nvCxnSpPr>
          <p:spPr>
            <a:xfrm flipH="1">
              <a:off x="4433275" y="4104684"/>
              <a:ext cx="1" cy="119652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209140" y="5301208"/>
              <a:ext cx="2448272" cy="646331"/>
            </a:xfrm>
            <a:prstGeom prst="rect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Monitoring device or recorder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9348" y="3936973"/>
            <a:ext cx="3378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74746"/>
                </a:solidFill>
              </a:rPr>
              <a:t>Solution: </a:t>
            </a:r>
            <a:r>
              <a:rPr lang="en-US" dirty="0">
                <a:solidFill>
                  <a:srgbClr val="474746"/>
                </a:solidFill>
              </a:rPr>
              <a:t/>
            </a:r>
            <a:br>
              <a:rPr lang="en-US" dirty="0">
                <a:solidFill>
                  <a:srgbClr val="474746"/>
                </a:solidFill>
              </a:rPr>
            </a:br>
            <a:r>
              <a:rPr lang="en-US" dirty="0">
                <a:solidFill>
                  <a:srgbClr val="474746"/>
                </a:solidFill>
              </a:rPr>
              <a:t>The inline Tap is used to tap the Ethernet traffic sent to/from an end </a:t>
            </a:r>
            <a:r>
              <a:rPr lang="en-US" dirty="0" smtClean="0">
                <a:solidFill>
                  <a:srgbClr val="474746"/>
                </a:solidFill>
              </a:rPr>
              <a:t>node and forwarded to </a:t>
            </a:r>
            <a:r>
              <a:rPr lang="en-US" dirty="0">
                <a:solidFill>
                  <a:srgbClr val="474746"/>
                </a:solidFill>
              </a:rPr>
              <a:t>a monitoring unit</a:t>
            </a:r>
            <a:r>
              <a:rPr lang="en-US" dirty="0" smtClean="0">
                <a:solidFill>
                  <a:srgbClr val="474746"/>
                </a:solidFill>
              </a:rPr>
              <a:t>.  The traffic sent to the monitoring unit can also </a:t>
            </a:r>
            <a:br>
              <a:rPr lang="en-US" dirty="0" smtClean="0">
                <a:solidFill>
                  <a:srgbClr val="474746"/>
                </a:solidFill>
              </a:rPr>
            </a:br>
            <a:r>
              <a:rPr lang="en-US" dirty="0" smtClean="0">
                <a:solidFill>
                  <a:srgbClr val="474746"/>
                </a:solidFill>
              </a:rPr>
              <a:t>be filtered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042735" y="3071360"/>
            <a:ext cx="648072" cy="420122"/>
            <a:chOff x="6054319" y="3071360"/>
            <a:chExt cx="648072" cy="420122"/>
          </a:xfrm>
        </p:grpSpPr>
        <p:sp>
          <p:nvSpPr>
            <p:cNvPr id="62" name="Rectangle 61"/>
            <p:cNvSpPr/>
            <p:nvPr/>
          </p:nvSpPr>
          <p:spPr>
            <a:xfrm>
              <a:off x="6119640" y="3253260"/>
              <a:ext cx="510411" cy="2382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6054319" y="3071360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8" y="0"/>
            <a:ext cx="1142084" cy="872374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38" y="2702261"/>
            <a:ext cx="1771546" cy="13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8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60344" y="1204408"/>
            <a:ext cx="7767431" cy="4486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not use a standard operational switch with port mirroring as an Inline Tap?</a:t>
            </a:r>
          </a:p>
          <a:p>
            <a:pPr marL="0" indent="0">
              <a:buNone/>
            </a:pPr>
            <a:r>
              <a:rPr lang="en-US" u="sng" dirty="0" smtClean="0"/>
              <a:t>Not a good idea</a:t>
            </a:r>
            <a:r>
              <a:rPr lang="en-US" dirty="0" smtClean="0"/>
              <a:t>, because: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Switch packet scheduler grants the Switch Port Mirroring function lowest possible priority</a:t>
            </a:r>
          </a:p>
          <a:p>
            <a:r>
              <a:rPr lang="en-US" dirty="0"/>
              <a:t>Switch Port Mirroring </a:t>
            </a:r>
            <a:r>
              <a:rPr lang="en-US" dirty="0" smtClean="0"/>
              <a:t>will be disabled in case of congestion </a:t>
            </a:r>
            <a:r>
              <a:rPr lang="en-US" dirty="0"/>
              <a:t>with packet loss on the monitoring port as a result.  </a:t>
            </a:r>
            <a:endParaRPr lang="en-US" dirty="0" smtClean="0"/>
          </a:p>
          <a:p>
            <a:r>
              <a:rPr lang="en-US" dirty="0" smtClean="0"/>
              <a:t>Switch </a:t>
            </a:r>
            <a:r>
              <a:rPr lang="en-US" dirty="0"/>
              <a:t>Port Mirroring might require switch resources that can load the </a:t>
            </a:r>
            <a:r>
              <a:rPr lang="en-US" dirty="0" smtClean="0"/>
              <a:t>switch and </a:t>
            </a:r>
            <a:r>
              <a:rPr lang="en-US" dirty="0"/>
              <a:t>lead to reduced switching performance. </a:t>
            </a:r>
            <a:endParaRPr lang="nb-NO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Port Mirroring vs Network </a:t>
            </a:r>
            <a:r>
              <a:rPr lang="en-US" dirty="0" smtClean="0"/>
              <a:t>Tap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8" y="0"/>
            <a:ext cx="1142084" cy="8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11502" y="1600200"/>
            <a:ext cx="748425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Inline Tap will increase the network latency, </a:t>
            </a:r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tap latency in </a:t>
            </a:r>
            <a:r>
              <a:rPr lang="en-US" dirty="0" smtClean="0"/>
              <a:t>TAP </a:t>
            </a:r>
            <a:r>
              <a:rPr lang="en-US" dirty="0"/>
              <a:t>mode, will not depend on the network load on the Inline Tap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Inline Tap latency depends on the port speed, packet length and a general static latency of a few microseconds.</a:t>
            </a:r>
            <a:endParaRPr lang="en-US" sz="1600" dirty="0"/>
          </a:p>
          <a:p>
            <a:pPr lvl="1"/>
            <a:r>
              <a:rPr lang="en-US" dirty="0"/>
              <a:t>The network tap latency in case the Inline Tap is running in BYPASS mode, is close to zero</a:t>
            </a:r>
            <a:r>
              <a:rPr lang="en-US" dirty="0" smtClean="0"/>
              <a:t>.</a:t>
            </a:r>
            <a:endParaRPr lang="en-US" sz="1200" dirty="0"/>
          </a:p>
          <a:p>
            <a:r>
              <a:rPr lang="en-US" dirty="0"/>
              <a:t>Full egress bandwidth of tap port 1 is allocated to the ingress data received on the tap port 2 and vice </a:t>
            </a:r>
            <a:r>
              <a:rPr lang="en-US" dirty="0" smtClean="0"/>
              <a:t>versa:</a:t>
            </a:r>
          </a:p>
          <a:p>
            <a:pPr lvl="1"/>
            <a:r>
              <a:rPr lang="en-US" dirty="0" smtClean="0"/>
              <a:t>Therefore </a:t>
            </a:r>
            <a:r>
              <a:rPr lang="en-US" dirty="0"/>
              <a:t>not latency jitter introduced due to packet queueing</a:t>
            </a:r>
            <a:endParaRPr lang="en-US" sz="16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Aspects of Inline Taps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8" y="0"/>
            <a:ext cx="1142084" cy="8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</TotalTime>
  <Words>642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Network taps</vt:lpstr>
      <vt:lpstr>Filtering</vt:lpstr>
      <vt:lpstr>Ethernet Network Taps</vt:lpstr>
      <vt:lpstr>End point Tap</vt:lpstr>
      <vt:lpstr>Inline Tap</vt:lpstr>
      <vt:lpstr>Inline Tap</vt:lpstr>
      <vt:lpstr>Port Mirroring vs Network Tap</vt:lpstr>
      <vt:lpstr>Latency Aspects of Inline Taps</vt:lpstr>
      <vt:lpstr>Safety</vt:lpstr>
      <vt:lpstr>Time Stamping of Mirrored Data</vt:lpstr>
      <vt:lpstr>Advanced Inline Tap Applications</vt:lpstr>
      <vt:lpstr>Advanced Inline Tap + End Point Tap</vt:lpstr>
      <vt:lpstr>Conclusion</vt:lpstr>
      <vt:lpstr>Questions?</vt:lpstr>
    </vt:vector>
  </TitlesOfParts>
  <Company>Chris Hanchey: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Hanchey</dc:creator>
  <cp:lastModifiedBy>Oeyvind</cp:lastModifiedBy>
  <cp:revision>121</cp:revision>
  <dcterms:created xsi:type="dcterms:W3CDTF">2014-05-02T19:21:24Z</dcterms:created>
  <dcterms:modified xsi:type="dcterms:W3CDTF">2015-10-19T14:32:40Z</dcterms:modified>
</cp:coreProperties>
</file>